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62" r:id="rId5"/>
    <p:sldId id="263" r:id="rId6"/>
    <p:sldId id="270" r:id="rId7"/>
    <p:sldId id="267" r:id="rId8"/>
    <p:sldId id="268" r:id="rId9"/>
    <p:sldId id="265" r:id="rId10"/>
    <p:sldId id="273" r:id="rId11"/>
    <p:sldId id="274" r:id="rId12"/>
    <p:sldId id="278" r:id="rId13"/>
    <p:sldId id="275" r:id="rId14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00FF"/>
    <a:srgbClr val="F7C025"/>
    <a:srgbClr val="EDB10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FDA44-DA89-44B5-AB3F-D06684C219D3}" type="datetimeFigureOut">
              <a:rPr lang="en-DE" smtClean="0"/>
              <a:t>9/21/26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734D9-7596-4F49-A47E-BDBBE6820469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2591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5C053-135F-8FC7-B6F9-FCBE88C31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F28782-A83F-7787-3F86-AB31BAABD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F784B-1A15-3B73-98FB-32F2F1E6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68343-0C0C-4D8C-B05F-EB739993EEB3}" type="datetime1">
              <a:rPr lang="de-DE" smtClean="0"/>
              <a:t>21.09.26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B9E46-6E83-6C57-FFBA-4A6BE8E05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E3747-522A-0713-26FE-78E6C8B4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61325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ED90E-98B6-1640-4319-1223CDD84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66074-10CE-A10C-E167-0E58AAAB0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716B6-5C23-8237-ACE5-8633E661F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4131-DB79-4693-A290-989525C5E855}" type="datetime1">
              <a:rPr lang="de-DE" smtClean="0"/>
              <a:t>21.09.26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8A105-4CD7-0769-947F-C5D1E02E6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AEE10-FBFA-1F68-571C-D0A35277F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6589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3970-B5BA-F5E7-05F8-6FA992D5D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C441A-3521-90E3-0651-892DF1799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A4212-E446-1CC0-1100-B2C0E69B6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832BB-A4C8-4A16-A4DE-19B621065791}" type="datetime1">
              <a:rPr lang="de-DE" smtClean="0"/>
              <a:t>21.09.26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BEC60-E3F5-54E6-6A07-428D6C0FB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22960-B646-8377-66B0-D159CAC07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6074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FA3CB-2D2D-A519-DCBB-E31793F6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7716E-364C-4B77-FAD4-B488E848B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01334-A3FD-567D-B263-61DFA7971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1E0379-76DE-3F4A-42C8-3AD0BE858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9BFA3-E59B-4523-84B7-39C440326149}" type="datetime1">
              <a:rPr lang="de-DE" smtClean="0"/>
              <a:t>21.09.26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DD4EC-8B65-153A-4B6D-9533C4C17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9022B-4AAD-2AD1-FB75-3149CF3F5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42663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0D906-1F7F-FF26-57E5-D94E6EC2F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F9BE9B-510A-2BB1-3D56-59709F064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88C407-E9CD-4A21-EFBF-D1C70E9E2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6A74BA-487E-9DCD-7AB0-43B81BDF1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55ADAC-3997-9B52-568F-919E53A36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F2A4C3-6DFE-A93F-DBC3-A7356D13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D0A0-2297-45B0-9F84-1186B93D716B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C818BD-6AEE-A9BE-649D-367D2FA79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DA1BED-55A3-BADA-824B-01C90283F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87437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6817B-ACF1-564E-5010-70F798EB5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80F157-DACA-45F1-0687-7F05D0A42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DAD99-2590-4BA3-8C9D-5A2D261AF3CE}" type="datetime1">
              <a:rPr lang="de-DE" smtClean="0"/>
              <a:t>21.09.26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C60D93-2282-55D4-214D-9DD2BDB57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A860CD-639C-9F13-3F9B-F241F952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2468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D84B53-1994-1AAC-CB1B-CDCECE430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96ED-0F65-41AA-869D-4C43D3E96173}" type="datetime1">
              <a:rPr lang="de-DE" smtClean="0"/>
              <a:t>21.09.26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ACC88A-F447-2846-BC85-E4F757C87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EDB2C-AED3-A202-F644-FB69F53F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4979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E1E63-A6D4-0BDA-2DD0-03BB552AF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520AF-7100-BB47-DD97-C139E9501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CBA1C-6D2D-7441-B074-0E4179178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71E998-ABDD-08FE-2FD6-9D2BF8B8F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2C91-2981-45B1-A5F3-D76E277F1931}" type="datetime1">
              <a:rPr lang="de-DE" smtClean="0"/>
              <a:t>21.09.26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5D18AD-0D91-4E3A-1247-8304EF3A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460F0-C0B1-A1C8-8E41-3626DC0BE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69675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A047E-3FC3-A4D9-9A46-3D17859BB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C784AB-30CA-BD7D-59C3-A6B0C30041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1E5CA-B1F4-4104-E242-EE622832C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F113A-4895-81ED-7617-DB30E1F15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7319-6934-4D9F-B484-E3D6B27B1CA7}" type="datetime1">
              <a:rPr lang="de-DE" smtClean="0"/>
              <a:t>21.09.26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D6976-D5C7-ECAA-DAFB-653F023B6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E38412-9ADA-CCB3-3FEB-B69121B5F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1463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7A3F8-0EA1-699C-CF6C-8F3B4331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388B80-888E-BD9F-D728-BBD6A8F052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EC217-48C4-3347-9514-0DF4A5AB2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87EF2-6F64-4548-9D3E-19FE5F5071CF}" type="datetime1">
              <a:rPr lang="de-DE" smtClean="0"/>
              <a:t>21.09.26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3C0CC-9A7C-6776-6FBF-633F1619D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4D5A8-28C6-31BD-F34A-835EC30A0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29716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626C46-49B0-88F2-EF84-718B21FF4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E7E0FA-ACCE-4E50-7392-96E52FA84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38C8F-7090-07AB-35F9-7F49D3BB4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4F68-5BB5-4363-AD1B-4151A3DAB4D1}" type="datetime1">
              <a:rPr lang="de-DE" smtClean="0"/>
              <a:t>21.09.26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1DE99-CCC4-83B8-AC41-98D2068E0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9F7BB-DF6A-6CA3-7EAA-A6F8390D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08225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9CE727-C15F-47B1-A0BE-9368FBB6DA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B3E5787-E7B4-45C0-97CA-092142C503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551226-EB1F-40D4-94D1-3BB3BC4C6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EB6C95-C770-40E8-ABB4-F990BD2C1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343D50-AED7-4845-B670-8E6185B3F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3435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E375A6-F40E-4EF2-901B-06386D349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386D42-B6F2-4B0E-8BAD-BDF03058B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CB2302-8BEF-4902-AE1A-673CDA5DA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1DA937-6938-4A95-92B2-2E3EF5084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520A51-25F6-4782-892A-45707B42B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2751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EF7E4D-40B6-46BF-9117-3DEAA9B0B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A640B1-61F2-4253-9FC3-059FFD030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86DF90-CB2B-4B87-9B77-D68B7409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8F0EAC-E973-4102-B946-C8B4368BD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5380D4-243F-4656-AD81-58A6F11F8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4361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455A2B-67FA-4763-ADCC-517B64709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C1257D-BB97-4C40-A35C-F233208D07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36791C4-FC0A-4D3B-8F74-2798FAECA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0E92F4-94AB-42A8-9E4C-CA7C42349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2AB81F1-23C5-4570-BF4B-F16D229E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F537755-2CA9-4DB5-B9DC-1CC6561CB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43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A689B-96C8-4343-8E5B-C0307321D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5A967A-0C85-438C-9744-B7AD7C955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0D85603-1F43-41E8-812A-062C095922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CE0BC9A-E8D2-429B-B86A-33C5ED0000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0EE0007-50F5-4B38-A4C7-C216013C62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DBDC257-6246-4BBD-8797-B81D5090D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A265B24-2011-468D-AD15-0B48FBC7E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F69A2A7-68B8-47BF-A49B-28AD51D4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7503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46B04D-8F22-406B-B664-92079791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9D3626-A680-4288-B2E1-039938F96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8ED1E5-0DF8-4BDB-B861-87D240513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8320D37-D413-462E-BBAC-A6B49066F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0476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47A0416-2C07-4046-9FD1-25BE4A975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AB8639E-71F6-4B39-A444-EDD168EBA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EE3E23-BACE-4D14-92B3-1EF8F343C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3829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F54205-C480-47A9-A401-A65673C03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8C786C-DFA6-4AA8-AFB2-F4C40183D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832F3F2-A4D6-4F7D-AC2C-85DFE1D22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930C04-C82E-4F27-AF48-243A8C009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5BF0DC6-602D-4D14-803F-F92330EDF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105BED8-BABD-4881-895B-1D775A753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3979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DEB8E5-31DE-4C40-B120-78627FB32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C736831-F24A-4268-A08D-5B9155FC6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53ACD7-4739-45AC-9A19-2AA402574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160CED4-08DA-436E-B003-6B4FCB527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0DBA2F2-43A3-4203-B253-F4442B555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C2FA13D-5FC5-49C8-9B51-DC2D8C7F7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6227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C42F35-E3F2-4BD4-8C56-E63C305F9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E97F86-9D97-4562-9513-F198651656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E479D4-7F93-4653-A49C-FBD9CDBE2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66BC04-7AE6-4AAE-9985-F9B3C0FA8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556756-163D-4DA2-8EFD-0A9F9795B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203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AA73F08-EA26-446F-ABC0-49DAF157D8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77DFA95-A6F7-48BE-8486-3799EC53D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DDC86A-C229-4FB6-9E7A-8039719E7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052A5D-B46E-490B-ADF0-A081C756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008767-D2EA-4A5C-B4BA-BB8C6A92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8760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5C084D-4424-4473-1E9D-F9985923D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B3837-A4D0-008B-1349-7D4789FD2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86280-06D2-5C0B-96A1-4F9DF0A5C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D0E1A7-5C1E-43B0-B861-4D48D97F875E}" type="datetime1">
              <a:rPr lang="de-DE" smtClean="0"/>
              <a:t>21.09.26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D38A1-CF91-99F8-454C-1DB872F37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Mark-Twain Grundschule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8C629-1F39-8EDE-05BE-848A1F7571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771603-B103-4C60-8BD7-495522FFA1BE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245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DBF3D2A-50C9-4116-B2DC-97CBA215B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8D4456-BA82-4378-9CD0-EDA33FB31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A893D6-08A6-48E0-A716-4C5F45AF36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B8247-7071-4BBC-A7CF-48F9F1866DE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A6724D-1051-4EDB-B4B2-3D68981D4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195405-679F-403E-B2B4-693029BB8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4F660-E92D-4103-B61C-302F6551B3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08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mt.schule.neu-ulm.d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CA41E904-9079-8FBC-5054-B24E984F6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35" b="27911"/>
          <a:stretch/>
        </p:blipFill>
        <p:spPr>
          <a:xfrm>
            <a:off x="-1" y="10"/>
            <a:ext cx="12192001" cy="466724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7365" y="5086823"/>
            <a:ext cx="9416898" cy="484374"/>
          </a:xfrm>
        </p:spPr>
        <p:txBody>
          <a:bodyPr anchor="t">
            <a:normAutofit/>
          </a:bodyPr>
          <a:lstStyle/>
          <a:p>
            <a:pPr algn="l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Mark-Twain-Grundschule Neu-Ulm</a:t>
            </a:r>
            <a:endParaRPr lang="en-DE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650" y="4451802"/>
            <a:ext cx="10592174" cy="844098"/>
          </a:xfrm>
        </p:spPr>
        <p:txBody>
          <a:bodyPr anchor="t">
            <a:normAutofit/>
          </a:bodyPr>
          <a:lstStyle/>
          <a:p>
            <a:pPr algn="l"/>
            <a:r>
              <a:rPr lang="en-US" sz="48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48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Elternabend</a:t>
            </a:r>
            <a:endParaRPr lang="en-DE" sz="4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61CE111-809C-AA10-CA1E-1C30FF3D363C}"/>
              </a:ext>
            </a:extLst>
          </p:cNvPr>
          <p:cNvSpPr txBox="1">
            <a:spLocks/>
          </p:cNvSpPr>
          <p:nvPr/>
        </p:nvSpPr>
        <p:spPr>
          <a:xfrm>
            <a:off x="577364" y="5697114"/>
            <a:ext cx="10571459" cy="4843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September 2026: Thomas Brenner (</a:t>
            </a:r>
            <a:r>
              <a:rPr lang="en-US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Schulleitung</a:t>
            </a:r>
            <a:r>
              <a:rPr lang="en-US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Nadine Keilich (</a:t>
            </a:r>
            <a:r>
              <a:rPr lang="en-US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stellvertr</a:t>
            </a:r>
            <a:r>
              <a:rPr lang="en-US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Schulleitung</a:t>
            </a:r>
            <a:r>
              <a:rPr lang="en-US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692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5A32319A-6E6C-AA6E-3A79-5FA8FD3D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b="6773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151" y="718543"/>
            <a:ext cx="10707920" cy="699193"/>
          </a:xfrm>
          <a:noFill/>
        </p:spPr>
        <p:txBody>
          <a:bodyPr anchor="t">
            <a:normAutofit/>
          </a:bodyPr>
          <a:lstStyle/>
          <a:p>
            <a:pPr algn="l">
              <a:spcBef>
                <a:spcPts val="1000"/>
              </a:spcBef>
            </a:pP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Wichtige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Informationen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Sekretariat</a:t>
            </a:r>
            <a:endParaRPr lang="en-DE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26" y="1634629"/>
            <a:ext cx="10525396" cy="4504828"/>
          </a:xfrm>
          <a:noFill/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Telefonnummer Sekretariat: 0731/ 7050 2140  oder </a:t>
            </a:r>
            <a:r>
              <a:rPr lang="de-DE" dirty="0">
                <a:hlinkClick r:id="rId3"/>
              </a:rPr>
              <a:t>info@mt.schule.neu-ulm.de</a:t>
            </a:r>
            <a:r>
              <a:rPr lang="de-DE" dirty="0"/>
              <a:t> oder SMO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Öffnungszeiten: 8.00 – 12.00 Uhr (Mo - Fr) </a:t>
            </a:r>
            <a:br>
              <a:rPr lang="de-DE" dirty="0"/>
            </a:br>
            <a:r>
              <a:rPr lang="de-DE" dirty="0"/>
              <a:t>Unterrichtszeiten: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dirty="0"/>
              <a:t>1. Stunde:     7.45 – 8.30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dirty="0"/>
              <a:t>2. Stunde:     8.30 – 9.15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dirty="0"/>
              <a:t>3. Stunde:   9.30 – 10.15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dirty="0"/>
              <a:t>4. Stunde: 10.15 – 11.00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dirty="0"/>
              <a:t>5. Stunde: 11.15 – 12.00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dirty="0"/>
              <a:t>6. Stunde: 12.00 – 12.45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dirty="0"/>
              <a:t>7. Stunde: 14.30 – 15.15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dirty="0"/>
              <a:t>8. Stunde: 15.15 – 16.00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Vorviertelstunde 7.30 – 7.45 Uhr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Schulabmeldungen: Umzug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neue Adresse umgehend im Sekretariat melden, auch</a:t>
            </a:r>
            <a:br>
              <a:rPr lang="de-DE" dirty="0"/>
            </a:br>
            <a:r>
              <a:rPr lang="de-DE" dirty="0"/>
              <a:t>                                                       neue Telefonnummern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6DE6A-961C-F59B-BC8B-E4118F78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2554-1205-443B-B9D2-3637785FDF7E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F2808-7594-6F36-3C95-DF681EF2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Mark-Twain-Grundschule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3793D-15F4-BC21-DFE1-2194671C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9238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5A32319A-6E6C-AA6E-3A79-5FA8FD3D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b="6773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150" y="718543"/>
            <a:ext cx="10592071" cy="779561"/>
          </a:xfrm>
          <a:noFill/>
        </p:spPr>
        <p:txBody>
          <a:bodyPr anchor="t">
            <a:normAutofit fontScale="90000"/>
          </a:bodyPr>
          <a:lstStyle/>
          <a:p>
            <a:pPr algn="l">
              <a:spcBef>
                <a:spcPts val="1000"/>
              </a:spcBef>
            </a:pPr>
            <a:r>
              <a:rPr lang="en-US" sz="44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Wichtige</a:t>
            </a:r>
            <a:r>
              <a:rPr lang="en-US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9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Informationen</a:t>
            </a:r>
            <a:r>
              <a:rPr lang="en-US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Schulmanager</a:t>
            </a:r>
            <a:r>
              <a:rPr lang="en-US" sz="4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(SMO)</a:t>
            </a:r>
            <a:endParaRPr lang="en-DE" sz="4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26" y="1634629"/>
            <a:ext cx="10525396" cy="4504828"/>
          </a:xfrm>
          <a:noFill/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Krankmeldungen (24h möglich </a:t>
            </a:r>
            <a:r>
              <a:rPr lang="de-DE" dirty="0">
                <a:sym typeface="Wingdings" panose="05000000000000000000" pitchFamily="2" charset="2"/>
              </a:rPr>
              <a:t> nicht anrufen </a:t>
            </a:r>
            <a:br>
              <a:rPr lang="de-DE" dirty="0">
                <a:sym typeface="Wingdings" panose="05000000000000000000" pitchFamily="2" charset="2"/>
              </a:rPr>
            </a:br>
            <a:r>
              <a:rPr lang="de-DE" dirty="0">
                <a:sym typeface="Wingdings" panose="05000000000000000000" pitchFamily="2" charset="2"/>
              </a:rPr>
              <a:t>(nur bei meldepflichtigen Sachen: Läuse, Masern, Mumps, etc. 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Keine Krankmeldung </a:t>
            </a:r>
            <a:r>
              <a:rPr lang="de-DE" dirty="0">
                <a:sym typeface="Wingdings" panose="05000000000000000000" pitchFamily="2" charset="2"/>
              </a:rPr>
              <a:t> 8 Uhr Polizei!</a:t>
            </a:r>
            <a:r>
              <a:rPr lang="de-DE" dirty="0"/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Bei Krankmeldung keine Nachricht an Lehrer schreiben </a:t>
            </a:r>
            <a:br>
              <a:rPr lang="de-DE" dirty="0"/>
            </a:br>
            <a:r>
              <a:rPr lang="de-DE" dirty="0">
                <a:sym typeface="Wingdings" panose="05000000000000000000" pitchFamily="2" charset="2"/>
              </a:rPr>
              <a:t> nur Modul „Krankmeldung“ nutzen</a:t>
            </a: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Krankmeldung: 1.-3. Tag SMO (ohne Formular), 4.+5. Tag SMO </a:t>
            </a:r>
            <a:br>
              <a:rPr lang="de-DE" dirty="0"/>
            </a:br>
            <a:r>
              <a:rPr lang="de-DE" dirty="0"/>
              <a:t>+ Krankmeldeformular, ab 6. Tag SMO + ärztliche Bescheinigung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Beurlaubung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2 Tage vorher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Ferienverordnung: </a:t>
            </a:r>
            <a:r>
              <a:rPr lang="de-DE" b="1" u="sng" dirty="0"/>
              <a:t>grundsätzlich</a:t>
            </a:r>
            <a:r>
              <a:rPr lang="de-DE" dirty="0"/>
              <a:t> keine Beurlaubung vor / nach Ferien möglich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Zahlungen: genauen Verwendungszweck angeben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Nachrichtenfunktion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6DE6A-961C-F59B-BC8B-E4118F78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2554-1205-443B-B9D2-3637785FDF7E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F2808-7594-6F36-3C95-DF681EF2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Mark-Twain-Grundschule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3793D-15F4-BC21-DFE1-2194671C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89503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5A32319A-6E6C-AA6E-3A79-5FA8FD3D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b="6773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151" y="718543"/>
            <a:ext cx="7953647" cy="866278"/>
          </a:xfrm>
          <a:noFill/>
        </p:spPr>
        <p:txBody>
          <a:bodyPr anchor="t">
            <a:normAutofit fontScale="90000"/>
          </a:bodyPr>
          <a:lstStyle/>
          <a:p>
            <a:pPr algn="l">
              <a:spcBef>
                <a:spcPts val="1000"/>
              </a:spcBef>
            </a:pPr>
            <a:r>
              <a:rPr lang="en-US" sz="4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Wichtige</a:t>
            </a:r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Informationen</a:t>
            </a:r>
            <a:r>
              <a:rPr lang="en-US" sz="4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Mittagsbetreuung</a:t>
            </a:r>
            <a:endParaRPr lang="en-DE" sz="4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26" y="1634629"/>
            <a:ext cx="10525396" cy="4504828"/>
          </a:xfrm>
          <a:noFill/>
        </p:spPr>
        <p:txBody>
          <a:bodyPr>
            <a:normAutofit/>
          </a:bodyPr>
          <a:lstStyle/>
          <a:p>
            <a:pPr algn="l"/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6DE6A-961C-F59B-BC8B-E4118F78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2554-1205-443B-B9D2-3637785FDF7E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F2808-7594-6F36-3C95-DF681EF2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Mark-Twain-Grundschule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3793D-15F4-BC21-DFE1-2194671C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4</a:t>
            </a:fld>
            <a:endParaRPr lang="en-DE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BC5DBA-38B1-48F1-A45A-BC288824BFBB}"/>
              </a:ext>
            </a:extLst>
          </p:cNvPr>
          <p:cNvSpPr txBox="1">
            <a:spLocks/>
          </p:cNvSpPr>
          <p:nvPr/>
        </p:nvSpPr>
        <p:spPr>
          <a:xfrm>
            <a:off x="1054226" y="1787029"/>
            <a:ext cx="10525396" cy="450482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Telefonnr.: 0176/112 198 95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extern </a:t>
            </a:r>
            <a:r>
              <a:rPr lang="de-DE" dirty="0">
                <a:sym typeface="Wingdings" panose="05000000000000000000" pitchFamily="2" charset="2"/>
              </a:rPr>
              <a:t> bei Anliegen (Krankmeldung, etc.) direkt dort anrufen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eigene Tür  bei Haltebucht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Immer doppelt melden, z.B. Schwörmontag: </a:t>
            </a:r>
            <a:br>
              <a:rPr lang="de-DE" dirty="0">
                <a:sym typeface="Wingdings" panose="05000000000000000000" pitchFamily="2" charset="2"/>
              </a:rPr>
            </a:br>
            <a:r>
              <a:rPr lang="de-DE" dirty="0">
                <a:sym typeface="Wingdings" panose="05000000000000000000" pitchFamily="2" charset="2"/>
              </a:rPr>
              <a:t>LK und </a:t>
            </a:r>
            <a:r>
              <a:rPr lang="de-DE" dirty="0" err="1">
                <a:sym typeface="Wingdings" panose="05000000000000000000" pitchFamily="2" charset="2"/>
              </a:rPr>
              <a:t>Mitti</a:t>
            </a:r>
            <a:r>
              <a:rPr lang="de-DE" dirty="0">
                <a:sym typeface="Wingdings" panose="05000000000000000000" pitchFamily="2" charset="2"/>
              </a:rPr>
              <a:t> muss wissen, dass Kind früher heimgeht</a:t>
            </a:r>
            <a:br>
              <a:rPr lang="de-DE" dirty="0">
                <a:sym typeface="Wingdings" panose="05000000000000000000" pitchFamily="2" charset="2"/>
              </a:rPr>
            </a:br>
            <a:r>
              <a:rPr lang="de-DE" dirty="0">
                <a:sym typeface="Wingdings" panose="05000000000000000000" pitchFamily="2" charset="2"/>
              </a:rPr>
              <a:t>auch bei Abholung während des Unterrichtes wegen Krankheit Bescheid geben</a:t>
            </a: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7154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5A32319A-6E6C-AA6E-3A79-5FA8FD3D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b="6773"/>
          <a:stretch/>
        </p:blipFill>
        <p:spPr>
          <a:xfrm>
            <a:off x="2522358" y="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151" y="718543"/>
            <a:ext cx="10796410" cy="779560"/>
          </a:xfrm>
          <a:noFill/>
        </p:spPr>
        <p:txBody>
          <a:bodyPr anchor="t">
            <a:normAutofit/>
          </a:bodyPr>
          <a:lstStyle/>
          <a:p>
            <a:pPr algn="l">
              <a:spcBef>
                <a:spcPts val="1000"/>
              </a:spcBef>
            </a:pPr>
            <a:r>
              <a:rPr lang="de-DE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Wichtige Informationen: </a:t>
            </a:r>
            <a:r>
              <a:rPr lang="de-DE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HALTEN</a:t>
            </a:r>
            <a:endParaRPr lang="en-DE" sz="4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26" y="1634628"/>
            <a:ext cx="10525396" cy="2584445"/>
          </a:xfrm>
          <a:noFill/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Schulweg: in Kleingruppen laufen (3 Kinder optimal)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Auto: </a:t>
            </a:r>
            <a:r>
              <a:rPr lang="de-DE" dirty="0">
                <a:solidFill>
                  <a:srgbClr val="FF0000"/>
                </a:solidFill>
              </a:rPr>
              <a:t>KEIN Parken rund ums Schulhaus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dirty="0"/>
              <a:t>Haltebuchten nutzen: halten aussteigen lassen, weiter fahren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olidFill>
                  <a:srgbClr val="00B050"/>
                </a:solidFill>
              </a:rPr>
              <a:t>kiss</a:t>
            </a:r>
            <a:r>
              <a:rPr lang="de-DE" dirty="0">
                <a:solidFill>
                  <a:srgbClr val="00B050"/>
                </a:solidFill>
              </a:rPr>
              <a:t> &amp; </a:t>
            </a:r>
            <a:r>
              <a:rPr lang="de-DE" dirty="0" err="1">
                <a:solidFill>
                  <a:srgbClr val="00B050"/>
                </a:solidFill>
              </a:rPr>
              <a:t>fly</a:t>
            </a:r>
            <a:r>
              <a:rPr lang="de-DE" dirty="0">
                <a:solidFill>
                  <a:srgbClr val="00B050"/>
                </a:solidFill>
              </a:rPr>
              <a:t>  ;-)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de-DE" dirty="0"/>
              <a:t>Parkhaus 15 Minuten kostenlos </a:t>
            </a:r>
            <a:r>
              <a:rPr lang="de-DE" dirty="0">
                <a:sym typeface="Wingdings" panose="05000000000000000000" pitchFamily="2" charset="2"/>
              </a:rPr>
              <a:t> Karte nicht entwerten / bezahlen!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6DE6A-961C-F59B-BC8B-E4118F78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2554-1205-443B-B9D2-3637785FDF7E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F2808-7594-6F36-3C95-DF681EF2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Mark-Twain-Grundschule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3793D-15F4-BC21-DFE1-2194671C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3898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5A32319A-6E6C-AA6E-3A79-5FA8FD3D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b="6773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151" y="718543"/>
            <a:ext cx="10776746" cy="779560"/>
          </a:xfrm>
          <a:noFill/>
        </p:spPr>
        <p:txBody>
          <a:bodyPr anchor="t">
            <a:normAutofit/>
          </a:bodyPr>
          <a:lstStyle/>
          <a:p>
            <a:pPr algn="l">
              <a:spcBef>
                <a:spcPts val="1000"/>
              </a:spcBef>
            </a:pPr>
            <a:r>
              <a:rPr lang="en-US" sz="44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Wichtige</a:t>
            </a:r>
            <a:r>
              <a:rPr lang="en-US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Informationen</a:t>
            </a:r>
            <a:r>
              <a:rPr lang="en-US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Schul</a:t>
            </a:r>
            <a:r>
              <a:rPr lang="en-US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44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Regelungen</a:t>
            </a:r>
            <a:endParaRPr lang="en-DE" sz="4400" dirty="0">
              <a:solidFill>
                <a:schemeClr val="accent6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26" y="1634628"/>
            <a:ext cx="10525396" cy="4141021"/>
          </a:xfrm>
          <a:noFill/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Schulobst: Montags, wöchentlich (weniger Obst / Vesper)</a:t>
            </a:r>
            <a:endParaRPr lang="de-DE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Unpassende Gegenstände / Spielsachen sowie Wertsachen im Unterricht / in der Schule (Klatschkarten) zu Hause lassen – keine Haftung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Handys / Smartwatches ausgeschaltet im Schulranzen</a:t>
            </a:r>
            <a:br>
              <a:rPr lang="de-DE" dirty="0"/>
            </a:br>
            <a:r>
              <a:rPr lang="de-DE" dirty="0"/>
              <a:t>– Bei Missachtung dieser sehr restriktiven Handhabung wird das Gerät abgenommen und muss von den Eltern persönlich abgeholt werden.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Roller – Helm – Schloss (Diebstahl) – Rad erst ab 4. Klasse (bestandene Prüfung)</a:t>
            </a:r>
            <a:br>
              <a:rPr lang="de-DE" dirty="0">
                <a:solidFill>
                  <a:srgbClr val="FF0000"/>
                </a:solidFill>
              </a:rPr>
            </a:br>
            <a:endParaRPr lang="de-DE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6DE6A-961C-F59B-BC8B-E4118F78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2554-1205-443B-B9D2-3637785FDF7E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F2808-7594-6F36-3C95-DF681EF2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Mark-Twain-Grundschule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3793D-15F4-BC21-DFE1-2194671C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944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5A32319A-6E6C-AA6E-3A79-5FA8FD3D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b="6773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151" y="718543"/>
            <a:ext cx="7953647" cy="866278"/>
          </a:xfrm>
          <a:noFill/>
        </p:spPr>
        <p:txBody>
          <a:bodyPr anchor="t">
            <a:normAutofit/>
          </a:bodyPr>
          <a:lstStyle/>
          <a:p>
            <a:pPr algn="l">
              <a:spcBef>
                <a:spcPts val="1000"/>
              </a:spcBef>
            </a:pPr>
            <a:r>
              <a:rPr lang="en-US" sz="4400" dirty="0" err="1">
                <a:solidFill>
                  <a:srgbClr val="FF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Wichtige</a:t>
            </a:r>
            <a:r>
              <a:rPr lang="en-US" sz="4400" dirty="0">
                <a:solidFill>
                  <a:srgbClr val="FF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FF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Informationen</a:t>
            </a:r>
            <a:r>
              <a:rPr lang="en-US" sz="4400" dirty="0">
                <a:solidFill>
                  <a:srgbClr val="FF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00" dirty="0" err="1">
                <a:solidFill>
                  <a:srgbClr val="FF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Termine</a:t>
            </a:r>
            <a:endParaRPr lang="en-DE" sz="4400" dirty="0">
              <a:solidFill>
                <a:srgbClr val="FF5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26" y="1634628"/>
            <a:ext cx="10525396" cy="4122360"/>
          </a:xfrm>
          <a:noFill/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Fotografin 1. Klasse: Freitag, 25.09.26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Gottesdienst: Dienstag, 29.09.26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Lange Nacht der Demokratie: 02.10.26 – Unterrichtsschluss für alle um 11 Uhr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Wandertag: Freitag, 09.10.26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Elternsprechtag: Do., 26.11.26 17 bis 19 Uhr </a:t>
            </a:r>
            <a:br>
              <a:rPr lang="de-DE" dirty="0"/>
            </a:br>
            <a:r>
              <a:rPr lang="de-DE" dirty="0"/>
              <a:t>(Bitte wöchentliche Sprechstunde nutzen, falls möglich)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 err="1"/>
              <a:t>Buß-und</a:t>
            </a:r>
            <a:r>
              <a:rPr lang="de-DE" dirty="0"/>
              <a:t> Bettag: 18.11.26 schulfrei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Keine Brückentage in Bayern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In der Regel gibt es einen zusätzlichen Elternbrief zur Info mit Details (Merkblatt).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6DE6A-961C-F59B-BC8B-E4118F78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2554-1205-443B-B9D2-3637785FDF7E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F2808-7594-6F36-3C95-DF681EF2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Mark-Twain-Grundschule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3793D-15F4-BC21-DFE1-2194671C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85499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5A32319A-6E6C-AA6E-3A79-5FA8FD3D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b="6773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151" y="718543"/>
            <a:ext cx="10422784" cy="699193"/>
          </a:xfrm>
          <a:noFill/>
        </p:spPr>
        <p:txBody>
          <a:bodyPr anchor="t">
            <a:normAutofit/>
          </a:bodyPr>
          <a:lstStyle/>
          <a:p>
            <a:pPr algn="l">
              <a:spcBef>
                <a:spcPts val="1000"/>
              </a:spcBef>
            </a:pPr>
            <a:r>
              <a:rPr lang="en-US" sz="44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Wichtige</a:t>
            </a:r>
            <a:r>
              <a:rPr lang="en-US" sz="4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Informationen</a:t>
            </a:r>
            <a:r>
              <a:rPr lang="en-US" sz="4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Schulsozialarbeit</a:t>
            </a:r>
            <a:endParaRPr lang="en-DE" sz="44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26" y="1634629"/>
            <a:ext cx="10525396" cy="4504828"/>
          </a:xfrm>
          <a:noFill/>
        </p:spPr>
        <p:txBody>
          <a:bodyPr>
            <a:normAutofit/>
          </a:bodyPr>
          <a:lstStyle/>
          <a:p>
            <a:pPr algn="l"/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6DE6A-961C-F59B-BC8B-E4118F78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2554-1205-443B-B9D2-3637785FDF7E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F2808-7594-6F36-3C95-DF681EF2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Mark-Twain-Grundschule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3793D-15F4-BC21-DFE1-2194671C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8</a:t>
            </a:fld>
            <a:endParaRPr lang="en-DE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BC5DBA-38B1-48F1-A45A-BC288824BFBB}"/>
              </a:ext>
            </a:extLst>
          </p:cNvPr>
          <p:cNvSpPr txBox="1">
            <a:spLocks/>
          </p:cNvSpPr>
          <p:nvPr/>
        </p:nvSpPr>
        <p:spPr>
          <a:xfrm>
            <a:off x="1054226" y="1787029"/>
            <a:ext cx="10525396" cy="450482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de-DE" dirty="0"/>
              <a:t>Die Schulsozialarbeit der Stadt Neu-Ulm ist ein eigenständiger Kooperationspartner </a:t>
            </a:r>
          </a:p>
          <a:p>
            <a:pPr>
              <a:lnSpc>
                <a:spcPct val="100000"/>
              </a:lnSpc>
            </a:pPr>
            <a:r>
              <a:rPr lang="de-DE" dirty="0"/>
              <a:t>der Schule.  Das pädagogischen Konzept für diese Arbeit wurde von der</a:t>
            </a:r>
          </a:p>
          <a:p>
            <a:pPr>
              <a:lnSpc>
                <a:spcPct val="100000"/>
              </a:lnSpc>
            </a:pPr>
            <a:r>
              <a:rPr lang="de-DE" dirty="0"/>
              <a:t>Stadt Neu-Ulm entwickelten.</a:t>
            </a:r>
          </a:p>
          <a:p>
            <a:pPr algn="l"/>
            <a:endParaRPr lang="de-DE" sz="1500" dirty="0"/>
          </a:p>
          <a:p>
            <a:pPr algn="l"/>
            <a:r>
              <a:rPr lang="de-DE" dirty="0"/>
              <a:t>Zu meinen Aufgaben gehören: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Ansprechpartner bei persönlichen, familiären und entwicklungsspezifischen Anforderungen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Förderung und Unterstützung bei der Persönlichkeitsentwicklung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Begleitung und Hilfe bei der Überwindung schwieriger Lebenslagen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36018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5A32319A-6E6C-AA6E-3A79-5FA8FD3D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b="6773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151" y="718543"/>
            <a:ext cx="10422784" cy="699193"/>
          </a:xfrm>
          <a:noFill/>
        </p:spPr>
        <p:txBody>
          <a:bodyPr anchor="t">
            <a:normAutofit/>
          </a:bodyPr>
          <a:lstStyle/>
          <a:p>
            <a:pPr algn="l">
              <a:spcBef>
                <a:spcPts val="1000"/>
              </a:spcBef>
            </a:pPr>
            <a:r>
              <a:rPr lang="en-US" sz="44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Wichtige</a:t>
            </a:r>
            <a:r>
              <a:rPr lang="en-US" sz="4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Informationen</a:t>
            </a:r>
            <a:r>
              <a:rPr lang="en-US" sz="4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Schulsozialarbeit</a:t>
            </a:r>
            <a:endParaRPr lang="en-DE" sz="44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26" y="1634629"/>
            <a:ext cx="10525396" cy="4504828"/>
          </a:xfrm>
          <a:noFill/>
        </p:spPr>
        <p:txBody>
          <a:bodyPr>
            <a:normAutofit/>
          </a:bodyPr>
          <a:lstStyle/>
          <a:p>
            <a:pPr algn="l"/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6DE6A-961C-F59B-BC8B-E4118F78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2554-1205-443B-B9D2-3637785FDF7E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F2808-7594-6F36-3C95-DF681EF2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Mark-Twain-Grundschule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3793D-15F4-BC21-DFE1-2194671C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9</a:t>
            </a:fld>
            <a:endParaRPr lang="en-DE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BC5DBA-38B1-48F1-A45A-BC288824BFBB}"/>
              </a:ext>
            </a:extLst>
          </p:cNvPr>
          <p:cNvSpPr txBox="1">
            <a:spLocks/>
          </p:cNvSpPr>
          <p:nvPr/>
        </p:nvSpPr>
        <p:spPr>
          <a:xfrm>
            <a:off x="1054226" y="1787029"/>
            <a:ext cx="10525396" cy="450482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Das Beratungsangebot der Schulsozialarbeit ist</a:t>
            </a:r>
          </a:p>
          <a:p>
            <a:r>
              <a:rPr lang="de-DE" b="1" dirty="0"/>
              <a:t>vertraulich</a:t>
            </a:r>
            <a:r>
              <a:rPr lang="de-DE" dirty="0"/>
              <a:t>, </a:t>
            </a:r>
            <a:r>
              <a:rPr lang="de-DE" b="1" dirty="0"/>
              <a:t>freiwillig</a:t>
            </a:r>
            <a:r>
              <a:rPr lang="de-DE" dirty="0"/>
              <a:t> und </a:t>
            </a:r>
            <a:r>
              <a:rPr lang="de-DE" b="1"/>
              <a:t>kostenfrei</a:t>
            </a:r>
            <a:r>
              <a:rPr lang="de-DE"/>
              <a:t>.</a:t>
            </a:r>
          </a:p>
          <a:p>
            <a:endParaRPr lang="de-DE" sz="1500" dirty="0"/>
          </a:p>
          <a:p>
            <a:pPr algn="l"/>
            <a:r>
              <a:rPr lang="de-DE" dirty="0"/>
              <a:t>Angebote der Schulsozialarbeit: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Beratung, Einzelfallarbeit sowie Vermittlung an externe Fachstellen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Soziales Kompetenztraining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Sozialpädagogische Gruppenarbeit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Klassen- und Präventionsprojekte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</a:p>
          <a:p>
            <a:r>
              <a:rPr lang="de-DE" dirty="0"/>
              <a:t>Auf Grundlage von Transparenz, Neutralität, Verschwiegenheit, Freiwilligkeit und Eigenständigkeit arbeitet die Schulsozialarbeit nach einer Auftragsklärung.</a:t>
            </a:r>
          </a:p>
        </p:txBody>
      </p:sp>
    </p:spTree>
    <p:extLst>
      <p:ext uri="{BB962C8B-B14F-4D97-AF65-F5344CB8AC3E}">
        <p14:creationId xmlns:p14="http://schemas.microsoft.com/office/powerpoint/2010/main" val="281621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5A32319A-6E6C-AA6E-3A79-5FA8FD3D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b="6773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151" y="718543"/>
            <a:ext cx="10422784" cy="699193"/>
          </a:xfrm>
          <a:noFill/>
        </p:spPr>
        <p:txBody>
          <a:bodyPr anchor="t">
            <a:normAutofit/>
          </a:bodyPr>
          <a:lstStyle/>
          <a:p>
            <a:pPr algn="l">
              <a:spcBef>
                <a:spcPts val="1000"/>
              </a:spcBef>
            </a:pPr>
            <a:r>
              <a:rPr lang="en-US" sz="44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Wichtige</a:t>
            </a:r>
            <a:r>
              <a:rPr lang="en-US" sz="4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Informationen</a:t>
            </a:r>
            <a:r>
              <a:rPr lang="en-US" sz="4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Schulsozialarbeit</a:t>
            </a:r>
            <a:endParaRPr lang="en-DE" sz="44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26" y="1634629"/>
            <a:ext cx="10525396" cy="4504828"/>
          </a:xfrm>
          <a:noFill/>
        </p:spPr>
        <p:txBody>
          <a:bodyPr>
            <a:normAutofit/>
          </a:bodyPr>
          <a:lstStyle/>
          <a:p>
            <a:pPr algn="l"/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6DE6A-961C-F59B-BC8B-E4118F78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2554-1205-443B-B9D2-3637785FDF7E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F2808-7594-6F36-3C95-DF681EF2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Mark-Twain-Grundschule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3793D-15F4-BC21-DFE1-2194671C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10</a:t>
            </a:fld>
            <a:endParaRPr lang="en-DE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BC5DBA-38B1-48F1-A45A-BC288824BFBB}"/>
              </a:ext>
            </a:extLst>
          </p:cNvPr>
          <p:cNvSpPr txBox="1">
            <a:spLocks/>
          </p:cNvSpPr>
          <p:nvPr/>
        </p:nvSpPr>
        <p:spPr>
          <a:xfrm>
            <a:off x="1054226" y="1787029"/>
            <a:ext cx="10525396" cy="450482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Sie erreichen mich montags bis freitags unter …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Cora Mertens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Raum:	025-1, EG (Richtung Sekretariat)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Tel.:		0731 / 7050 - 2143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/>
              <a:t>E-Mail:	c.mertens@neu-ulm.de </a:t>
            </a:r>
          </a:p>
          <a:p>
            <a:pPr algn="l"/>
            <a:r>
              <a:rPr lang="de-DE" dirty="0"/>
              <a:t>		oder über die Nachrichtenfunktion im Schulmanager (SMO).</a:t>
            </a:r>
          </a:p>
        </p:txBody>
      </p:sp>
    </p:spTree>
    <p:extLst>
      <p:ext uri="{BB962C8B-B14F-4D97-AF65-F5344CB8AC3E}">
        <p14:creationId xmlns:p14="http://schemas.microsoft.com/office/powerpoint/2010/main" val="4143405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5A32319A-6E6C-AA6E-3A79-5FA8FD3D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b="6773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151" y="718543"/>
            <a:ext cx="10422784" cy="699193"/>
          </a:xfrm>
          <a:noFill/>
        </p:spPr>
        <p:txBody>
          <a:bodyPr anchor="t">
            <a:normAutofit/>
          </a:bodyPr>
          <a:lstStyle/>
          <a:p>
            <a:pPr algn="l">
              <a:spcBef>
                <a:spcPts val="1000"/>
              </a:spcBef>
            </a:pP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Wichtige</a:t>
            </a: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Informationen</a:t>
            </a: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Förderverein</a:t>
            </a:r>
            <a:endParaRPr lang="en-DE" sz="4400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26" y="1634629"/>
            <a:ext cx="10525396" cy="4504828"/>
          </a:xfrm>
          <a:noFill/>
        </p:spPr>
        <p:txBody>
          <a:bodyPr>
            <a:normAutofit/>
          </a:bodyPr>
          <a:lstStyle/>
          <a:p>
            <a:pPr algn="l"/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6DE6A-961C-F59B-BC8B-E4118F78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2554-1205-443B-B9D2-3637785FDF7E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F2808-7594-6F36-3C95-DF681EF2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Mark-Twain-Grundschule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3793D-15F4-BC21-DFE1-2194671C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11</a:t>
            </a:fld>
            <a:endParaRPr lang="en-DE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BC5DBA-38B1-48F1-A45A-BC288824BFBB}"/>
              </a:ext>
            </a:extLst>
          </p:cNvPr>
          <p:cNvSpPr txBox="1">
            <a:spLocks/>
          </p:cNvSpPr>
          <p:nvPr/>
        </p:nvSpPr>
        <p:spPr>
          <a:xfrm>
            <a:off x="1054226" y="1787029"/>
            <a:ext cx="10525396" cy="450482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Elternbeirat: Frau Aydin</a:t>
            </a:r>
          </a:p>
        </p:txBody>
      </p:sp>
    </p:spTree>
    <p:extLst>
      <p:ext uri="{BB962C8B-B14F-4D97-AF65-F5344CB8AC3E}">
        <p14:creationId xmlns:p14="http://schemas.microsoft.com/office/powerpoint/2010/main" val="4064955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yellow and orange pattern&#10;&#10;Description automatically generated with medium confidence">
            <a:extLst>
              <a:ext uri="{FF2B5EF4-FFF2-40B4-BE49-F238E27FC236}">
                <a16:creationId xmlns:a16="http://schemas.microsoft.com/office/drawing/2014/main" id="{5A32319A-6E6C-AA6E-3A79-5FA8FD3D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b="6773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F2A8-85D5-75F1-6A6D-697662F3F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151" y="718543"/>
            <a:ext cx="10422784" cy="699193"/>
          </a:xfrm>
          <a:noFill/>
        </p:spPr>
        <p:txBody>
          <a:bodyPr anchor="t">
            <a:normAutofit/>
          </a:bodyPr>
          <a:lstStyle/>
          <a:p>
            <a:pPr algn="l">
              <a:spcBef>
                <a:spcPts val="1000"/>
              </a:spcBef>
            </a:pPr>
            <a:r>
              <a:rPr lang="en-US" sz="4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Wichtige</a:t>
            </a:r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Informationen</a:t>
            </a:r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Weitere</a:t>
            </a:r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Beratung</a:t>
            </a:r>
            <a:endParaRPr lang="en-DE" sz="4400" dirty="0">
              <a:solidFill>
                <a:schemeClr val="accent5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89BE5-0B20-D867-AF18-6C707E5C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826" y="1634629"/>
            <a:ext cx="10525396" cy="4504828"/>
          </a:xfrm>
          <a:noFill/>
        </p:spPr>
        <p:txBody>
          <a:bodyPr>
            <a:normAutofit/>
          </a:bodyPr>
          <a:lstStyle/>
          <a:p>
            <a:pPr algn="l"/>
            <a:endParaRPr lang="de-D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6DE6A-961C-F59B-BC8B-E4118F78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2554-1205-443B-B9D2-3637785FDF7E}" type="datetime1">
              <a:rPr lang="de-DE" smtClean="0"/>
              <a:t>21.09.26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F2808-7594-6F36-3C95-DF681EF2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Mark-Twain-Grundschule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C3793D-15F4-BC21-DFE1-2194671C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71603-B103-4C60-8BD7-495522FFA1BE}" type="slidenum">
              <a:rPr lang="en-DE" smtClean="0"/>
              <a:t>12</a:t>
            </a:fld>
            <a:endParaRPr lang="en-DE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BC5DBA-38B1-48F1-A45A-BC288824BFBB}"/>
              </a:ext>
            </a:extLst>
          </p:cNvPr>
          <p:cNvSpPr txBox="1">
            <a:spLocks/>
          </p:cNvSpPr>
          <p:nvPr/>
        </p:nvSpPr>
        <p:spPr>
          <a:xfrm>
            <a:off x="901826" y="1757828"/>
            <a:ext cx="10525396" cy="450482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>
                <a:solidFill>
                  <a:srgbClr val="00B050"/>
                </a:solidFill>
              </a:rPr>
              <a:t>Nikola Merkel, Beratungslehrerin</a:t>
            </a:r>
          </a:p>
          <a:p>
            <a:pPr algn="l"/>
            <a:r>
              <a:rPr lang="de-DE" dirty="0"/>
              <a:t>z.B. Lernschwächen , Schullaufbahn, …</a:t>
            </a:r>
          </a:p>
          <a:p>
            <a:pPr algn="l"/>
            <a:endParaRPr lang="de-DE" dirty="0"/>
          </a:p>
          <a:p>
            <a:pPr algn="l"/>
            <a:r>
              <a:rPr lang="de-DE" dirty="0">
                <a:solidFill>
                  <a:srgbClr val="00B050"/>
                </a:solidFill>
              </a:rPr>
              <a:t>Frau Claudia Wittig, Schulpsychologin</a:t>
            </a:r>
          </a:p>
          <a:p>
            <a:pPr algn="l"/>
            <a:r>
              <a:rPr lang="de-DE" dirty="0"/>
              <a:t>Anerkennung bei Lese-/Rechtschreibschwäche, …</a:t>
            </a:r>
          </a:p>
          <a:p>
            <a:pPr algn="l"/>
            <a:endParaRPr lang="de-DE" dirty="0"/>
          </a:p>
          <a:p>
            <a:pPr algn="l"/>
            <a:r>
              <a:rPr lang="de-DE" dirty="0">
                <a:solidFill>
                  <a:srgbClr val="00B050"/>
                </a:solidFill>
              </a:rPr>
              <a:t>Frau Angela Schneider, Mobiler Sozialer Dienst</a:t>
            </a:r>
            <a:br>
              <a:rPr lang="de-DE" dirty="0">
                <a:solidFill>
                  <a:srgbClr val="00B050"/>
                </a:solidFill>
              </a:rPr>
            </a:br>
            <a:r>
              <a:rPr lang="de-DE" dirty="0"/>
              <a:t>Diagnose, Schulleistungstest, </a:t>
            </a:r>
          </a:p>
          <a:p>
            <a:pPr algn="l"/>
            <a:endParaRPr lang="de-DE" dirty="0"/>
          </a:p>
          <a:p>
            <a:pPr algn="l"/>
            <a:r>
              <a:rPr lang="de-DE" dirty="0"/>
              <a:t>Die entsprechenden Anmeldeformulare bekommen Sie bei der Klassenlehrkraft Ihres Kindes. </a:t>
            </a:r>
            <a:br>
              <a:rPr lang="de-DE" dirty="0"/>
            </a:br>
            <a:r>
              <a:rPr lang="de-DE" dirty="0"/>
              <a:t>Gerne sind wir auch beim Ausfüllen behilflich. Uns Lehrkräften wäre es im Sinne einer guten Kooperation wichtig, dass Sie uns </a:t>
            </a:r>
            <a:r>
              <a:rPr lang="de-DE" u="sng" dirty="0"/>
              <a:t>im Vorfeld</a:t>
            </a:r>
            <a:r>
              <a:rPr lang="de-DE" dirty="0"/>
              <a:t> darüber informieren, bevor Sie sich eigenständig </a:t>
            </a:r>
            <a:br>
              <a:rPr lang="de-DE" dirty="0"/>
            </a:br>
            <a:r>
              <a:rPr lang="de-DE" dirty="0"/>
              <a:t>mit Ihrem Beratungsbedarf an diese Personen wenden. Vielen Dank für Ihr Verständnis.   </a:t>
            </a:r>
          </a:p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5528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fae8262-b78e-4366-8929-a5d6aac95320}" enabled="1" method="Standard" siteId="{cf36141c-ddd7-45a7-b073-111f66d0b30c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856</Words>
  <Application>Microsoft Office PowerPoint</Application>
  <PresentationFormat>Breitbild</PresentationFormat>
  <Paragraphs>134</Paragraphs>
  <Slides>12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14" baseType="lpstr">
      <vt:lpstr>Office Theme</vt:lpstr>
      <vt:lpstr>Benutzerdefiniertes Design</vt:lpstr>
      <vt:lpstr>1. Elternabend</vt:lpstr>
      <vt:lpstr>Wichtige Informationen: Sekretariat</vt:lpstr>
      <vt:lpstr>Wichtige Informationen: Schulmanager (SMO)</vt:lpstr>
      <vt:lpstr>Wichtige Informationen: Mittagsbetreuung</vt:lpstr>
      <vt:lpstr>Wichtige Informationen: HALTEN</vt:lpstr>
      <vt:lpstr>Wichtige Informationen: Schul. Regelungen</vt:lpstr>
      <vt:lpstr>Wichtige Informationen: Termine</vt:lpstr>
      <vt:lpstr>Wichtige Informationen: Schulsozialarbeit</vt:lpstr>
      <vt:lpstr>Wichtige Informationen: Schulsozialarbeit</vt:lpstr>
      <vt:lpstr>Wichtige Informationen: Schulsozialarbeit</vt:lpstr>
      <vt:lpstr>Wichtige Informationen: Förderverein</vt:lpstr>
      <vt:lpstr>Wichtige Informationen: Weitere Beratung</vt:lpstr>
    </vt:vector>
  </TitlesOfParts>
  <Company>Avanade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Elternabend</dc:title>
  <dc:creator>Marc Schmidt-Keilich</dc:creator>
  <cp:lastModifiedBy>Nadine Keilich</cp:lastModifiedBy>
  <cp:revision>74</cp:revision>
  <dcterms:created xsi:type="dcterms:W3CDTF">2024-07-27T10:07:40Z</dcterms:created>
  <dcterms:modified xsi:type="dcterms:W3CDTF">2026-09-21T14:04:35Z</dcterms:modified>
</cp:coreProperties>
</file>